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459" r:id="rId2"/>
    <p:sldId id="44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843C0C"/>
    <a:srgbClr val="2F5597"/>
    <a:srgbClr val="BF9000"/>
    <a:srgbClr val="FCEEE4"/>
    <a:srgbClr val="FF65FF"/>
    <a:srgbClr val="FFCCFF"/>
    <a:srgbClr val="70AD47"/>
    <a:srgbClr val="4472C4"/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9" autoAdjust="0"/>
    <p:restoredTop sz="92740" autoAdjust="0"/>
  </p:normalViewPr>
  <p:slideViewPr>
    <p:cSldViewPr snapToGrid="0">
      <p:cViewPr varScale="1">
        <p:scale>
          <a:sx n="114" d="100"/>
          <a:sy n="114" d="100"/>
        </p:scale>
        <p:origin x="300" y="108"/>
      </p:cViewPr>
      <p:guideLst/>
    </p:cSldViewPr>
  </p:slideViewPr>
  <p:outlineViewPr>
    <p:cViewPr>
      <p:scale>
        <a:sx n="33" d="100"/>
        <a:sy n="33" d="100"/>
      </p:scale>
      <p:origin x="0" y="-83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0C61A-90B6-4FB4-B9A3-1DE9191FE369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63556-9ACA-4570-BBF0-890E3E21B7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14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5F6E-3613-48C9-B362-9CC20931A305}" type="datetime1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Okushin System, ltd.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011709" y="6354932"/>
            <a:ext cx="2743200" cy="365125"/>
          </a:xfrm>
          <a:prstGeom prst="rect">
            <a:avLst/>
          </a:prstGeom>
        </p:spPr>
        <p:txBody>
          <a:bodyPr/>
          <a:lstStyle/>
          <a:p>
            <a:fld id="{8FB33010-3F72-4A84-9A71-28A3FEDB2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5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474B-27DA-425E-86D4-3E3D8A21A80F}" type="datetime1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err="1"/>
              <a:t>Okushin</a:t>
            </a:r>
            <a:r>
              <a:rPr lang="en-US" altLang="ja-JP" dirty="0"/>
              <a:t> System, ltd.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011709" y="6354932"/>
            <a:ext cx="2743200" cy="365125"/>
          </a:xfrm>
          <a:prstGeom prst="rect">
            <a:avLst/>
          </a:prstGeom>
        </p:spPr>
        <p:txBody>
          <a:bodyPr/>
          <a:lstStyle/>
          <a:p>
            <a:fld id="{8FB33010-3F72-4A84-9A71-28A3FEDB2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B0E4913A-4F63-4EDF-A5B4-911868CC66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978" y="6379538"/>
            <a:ext cx="315912" cy="315912"/>
          </a:xfrm>
          <a:prstGeom prst="rect">
            <a:avLst/>
          </a:prstGeom>
        </p:spPr>
      </p:pic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16A03AE-08DA-496D-B7C9-CFAD392C2577}"/>
              </a:ext>
            </a:extLst>
          </p:cNvPr>
          <p:cNvCxnSpPr/>
          <p:nvPr userDrawn="1"/>
        </p:nvCxnSpPr>
        <p:spPr>
          <a:xfrm>
            <a:off x="838200" y="6281044"/>
            <a:ext cx="10488711" cy="0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図 9">
            <a:extLst>
              <a:ext uri="{FF2B5EF4-FFF2-40B4-BE49-F238E27FC236}">
                <a16:creationId xmlns:a16="http://schemas.microsoft.com/office/drawing/2014/main" id="{5E3C5B05-055C-4827-A4A3-FBCF08622B2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685" y="712418"/>
            <a:ext cx="384474" cy="55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53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F27E-B941-4059-9CB6-3A6DD907610B}" type="datetime1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err="1"/>
              <a:t>Okushin</a:t>
            </a:r>
            <a:r>
              <a:rPr lang="en-US" altLang="ja-JP" dirty="0"/>
              <a:t> System, ltd.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011709" y="6354932"/>
            <a:ext cx="2743200" cy="365125"/>
          </a:xfrm>
          <a:prstGeom prst="rect">
            <a:avLst/>
          </a:prstGeom>
        </p:spPr>
        <p:txBody>
          <a:bodyPr/>
          <a:lstStyle/>
          <a:p>
            <a:fld id="{8FB33010-3F72-4A84-9A71-28A3FEDB2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B02D0BA-0805-4E1B-8977-BE845282C8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979" y="6372489"/>
            <a:ext cx="315912" cy="315912"/>
          </a:xfrm>
          <a:prstGeom prst="rect">
            <a:avLst/>
          </a:prstGeom>
        </p:spPr>
      </p:pic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0C817A9-E4FF-4A1C-AA6A-D95948AEE4D0}"/>
              </a:ext>
            </a:extLst>
          </p:cNvPr>
          <p:cNvCxnSpPr/>
          <p:nvPr userDrawn="1"/>
        </p:nvCxnSpPr>
        <p:spPr>
          <a:xfrm>
            <a:off x="838200" y="6281044"/>
            <a:ext cx="10488711" cy="0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図 9">
            <a:extLst>
              <a:ext uri="{FF2B5EF4-FFF2-40B4-BE49-F238E27FC236}">
                <a16:creationId xmlns:a16="http://schemas.microsoft.com/office/drawing/2014/main" id="{D8D5B7F5-7583-4F33-B92B-4953CDA34BC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685" y="712420"/>
            <a:ext cx="384474" cy="55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939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A5EA-8B37-440F-8F13-D860BEDAE60B}" type="datetime1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err="1"/>
              <a:t>Okushin</a:t>
            </a:r>
            <a:r>
              <a:rPr lang="en-US" altLang="ja-JP" dirty="0"/>
              <a:t> System, ltd.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011709" y="6354932"/>
            <a:ext cx="2743200" cy="365125"/>
          </a:xfrm>
          <a:prstGeom prst="rect">
            <a:avLst/>
          </a:prstGeom>
        </p:spPr>
        <p:txBody>
          <a:bodyPr/>
          <a:lstStyle/>
          <a:p>
            <a:fld id="{8FB33010-3F72-4A84-9A71-28A3FEDB2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4AEF4941-2580-4A6C-81A1-D26B882CD567}"/>
              </a:ext>
            </a:extLst>
          </p:cNvPr>
          <p:cNvCxnSpPr/>
          <p:nvPr userDrawn="1"/>
        </p:nvCxnSpPr>
        <p:spPr>
          <a:xfrm>
            <a:off x="838200" y="6281044"/>
            <a:ext cx="10488711" cy="0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図 9">
            <a:extLst>
              <a:ext uri="{FF2B5EF4-FFF2-40B4-BE49-F238E27FC236}">
                <a16:creationId xmlns:a16="http://schemas.microsoft.com/office/drawing/2014/main" id="{EFF38F91-9768-4A85-B22D-B1AA1ABDF8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736" y="6393387"/>
            <a:ext cx="315912" cy="31591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4BB72956-7724-40A7-99B5-ED8DCAD75F1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685" y="712418"/>
            <a:ext cx="384474" cy="55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816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FDF9A-E3FF-4523-9AA5-3A66F607F867}" type="datetime1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Okushin System, ltd.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011709" y="6354932"/>
            <a:ext cx="2743200" cy="365125"/>
          </a:xfrm>
          <a:prstGeom prst="rect">
            <a:avLst/>
          </a:prstGeom>
        </p:spPr>
        <p:txBody>
          <a:bodyPr/>
          <a:lstStyle/>
          <a:p>
            <a:fld id="{8FB33010-3F72-4A84-9A71-28A3FEDB2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18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562846"/>
            <a:ext cx="5181600" cy="4614117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562846"/>
            <a:ext cx="5181600" cy="4614117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706C-5D7D-4A0A-8A55-9E2EACF1647B}" type="datetime1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err="1"/>
              <a:t>Okushin</a:t>
            </a:r>
            <a:r>
              <a:rPr lang="en-US" altLang="ja-JP" dirty="0"/>
              <a:t> System, ltd.</a:t>
            </a: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4011709" y="6354932"/>
            <a:ext cx="2743200" cy="365125"/>
          </a:xfrm>
          <a:prstGeom prst="rect">
            <a:avLst/>
          </a:prstGeom>
        </p:spPr>
        <p:txBody>
          <a:bodyPr/>
          <a:lstStyle/>
          <a:p>
            <a:fld id="{8FB33010-3F72-4A84-9A71-28A3FEDB2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61B7BB6-4DC3-405A-9316-93B901E0BC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9220" y="6379538"/>
            <a:ext cx="315912" cy="315912"/>
          </a:xfrm>
          <a:prstGeom prst="rect">
            <a:avLst/>
          </a:prstGeom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F7EEF5DA-766B-45F4-B456-E567CFE6DED7}"/>
              </a:ext>
            </a:extLst>
          </p:cNvPr>
          <p:cNvCxnSpPr/>
          <p:nvPr userDrawn="1"/>
        </p:nvCxnSpPr>
        <p:spPr>
          <a:xfrm>
            <a:off x="838200" y="6281044"/>
            <a:ext cx="10488711" cy="0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>
            <a:extLst>
              <a:ext uri="{FF2B5EF4-FFF2-40B4-BE49-F238E27FC236}">
                <a16:creationId xmlns:a16="http://schemas.microsoft.com/office/drawing/2014/main" id="{2C154711-980E-4047-B81D-0FD139A8C9F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685" y="712417"/>
            <a:ext cx="384474" cy="55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67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558762"/>
            <a:ext cx="10515600" cy="900000"/>
          </a:xfr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550143"/>
            <a:ext cx="5157787" cy="5906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214659"/>
            <a:ext cx="5157787" cy="3975004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532649"/>
            <a:ext cx="5183188" cy="60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214659"/>
            <a:ext cx="5183188" cy="3975004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B6B4-E377-4D3F-B3DD-0ADA621E92DB}" type="datetime1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err="1"/>
              <a:t>Okushin</a:t>
            </a:r>
            <a:r>
              <a:rPr lang="en-US" altLang="ja-JP" dirty="0"/>
              <a:t> System, ltd.</a:t>
            </a:r>
            <a:endParaRPr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4011709" y="6354932"/>
            <a:ext cx="2743200" cy="365125"/>
          </a:xfrm>
          <a:prstGeom prst="rect">
            <a:avLst/>
          </a:prstGeom>
        </p:spPr>
        <p:txBody>
          <a:bodyPr/>
          <a:lstStyle/>
          <a:p>
            <a:fld id="{8FB33010-3F72-4A84-9A71-28A3FEDB2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3B84F910-C39D-4BF5-A1A8-DA21D616AD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9222" y="6379538"/>
            <a:ext cx="315912" cy="315912"/>
          </a:xfrm>
          <a:prstGeom prst="rect">
            <a:avLst/>
          </a:prstGeom>
        </p:spPr>
      </p:pic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29902942-91B4-43CB-89E5-BF96F0438025}"/>
              </a:ext>
            </a:extLst>
          </p:cNvPr>
          <p:cNvCxnSpPr/>
          <p:nvPr userDrawn="1"/>
        </p:nvCxnSpPr>
        <p:spPr>
          <a:xfrm>
            <a:off x="838200" y="6281044"/>
            <a:ext cx="10488711" cy="0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図 12">
            <a:extLst>
              <a:ext uri="{FF2B5EF4-FFF2-40B4-BE49-F238E27FC236}">
                <a16:creationId xmlns:a16="http://schemas.microsoft.com/office/drawing/2014/main" id="{4D727699-4671-4E3D-9144-7759AEB3A20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685" y="712418"/>
            <a:ext cx="384474" cy="55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213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C2D8-09CB-4134-8211-E0563C3459F2}" type="datetime1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err="1"/>
              <a:t>Okushin</a:t>
            </a:r>
            <a:r>
              <a:rPr lang="en-US" altLang="ja-JP" dirty="0"/>
              <a:t> System, ltd.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4011709" y="6354932"/>
            <a:ext cx="2743200" cy="365125"/>
          </a:xfrm>
          <a:prstGeom prst="rect">
            <a:avLst/>
          </a:prstGeom>
        </p:spPr>
        <p:txBody>
          <a:bodyPr/>
          <a:lstStyle/>
          <a:p>
            <a:fld id="{8FB33010-3F72-4A84-9A71-28A3FEDB2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10E1EA2D-F3FE-482B-8BEF-03EE6643DD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7706" y="6393387"/>
            <a:ext cx="315912" cy="315912"/>
          </a:xfrm>
          <a:prstGeom prst="rect">
            <a:avLst/>
          </a:prstGeom>
        </p:spPr>
      </p:pic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E19567B-41E3-4D81-8A87-59C264D5E1DE}"/>
              </a:ext>
            </a:extLst>
          </p:cNvPr>
          <p:cNvCxnSpPr/>
          <p:nvPr userDrawn="1"/>
        </p:nvCxnSpPr>
        <p:spPr>
          <a:xfrm>
            <a:off x="838200" y="6281044"/>
            <a:ext cx="10488711" cy="0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図 8">
            <a:extLst>
              <a:ext uri="{FF2B5EF4-FFF2-40B4-BE49-F238E27FC236}">
                <a16:creationId xmlns:a16="http://schemas.microsoft.com/office/drawing/2014/main" id="{F688E195-2E61-48BD-A22B-7E2F8BE978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685" y="712421"/>
            <a:ext cx="384474" cy="55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36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94561-5191-4F5C-AF50-54402404D94D}" type="datetime1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err="1"/>
              <a:t>Okushin</a:t>
            </a:r>
            <a:r>
              <a:rPr lang="en-US" altLang="ja-JP" dirty="0"/>
              <a:t> System, ltd.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4011709" y="6354932"/>
            <a:ext cx="2743200" cy="365125"/>
          </a:xfrm>
          <a:prstGeom prst="rect">
            <a:avLst/>
          </a:prstGeom>
        </p:spPr>
        <p:txBody>
          <a:bodyPr/>
          <a:lstStyle/>
          <a:p>
            <a:fld id="{8FB33010-3F72-4A84-9A71-28A3FEDB2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AAFD58D-E8C7-4978-8874-5B1282FD75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735" y="6365690"/>
            <a:ext cx="315912" cy="315912"/>
          </a:xfrm>
          <a:prstGeom prst="rect">
            <a:avLst/>
          </a:prstGeom>
        </p:spPr>
      </p:pic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86B2DB4-248D-4BA2-925C-3DD45DE470C2}"/>
              </a:ext>
            </a:extLst>
          </p:cNvPr>
          <p:cNvCxnSpPr/>
          <p:nvPr userDrawn="1"/>
        </p:nvCxnSpPr>
        <p:spPr>
          <a:xfrm>
            <a:off x="838200" y="6281044"/>
            <a:ext cx="10488711" cy="0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>
            <a:extLst>
              <a:ext uri="{FF2B5EF4-FFF2-40B4-BE49-F238E27FC236}">
                <a16:creationId xmlns:a16="http://schemas.microsoft.com/office/drawing/2014/main" id="{459CFC82-2A52-46B9-AE91-E4107B0E543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685" y="712420"/>
            <a:ext cx="384474" cy="55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177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5F62-CFA3-4C2F-9C6C-F770FE222154}" type="datetime1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err="1"/>
              <a:t>Okushin</a:t>
            </a:r>
            <a:r>
              <a:rPr lang="en-US" altLang="ja-JP" dirty="0"/>
              <a:t> System, ltd.</a:t>
            </a: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4011709" y="6354932"/>
            <a:ext cx="2743200" cy="365125"/>
          </a:xfrm>
          <a:prstGeom prst="rect">
            <a:avLst/>
          </a:prstGeom>
        </p:spPr>
        <p:txBody>
          <a:bodyPr/>
          <a:lstStyle/>
          <a:p>
            <a:fld id="{8FB33010-3F72-4A84-9A71-28A3FEDB2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A01452E8-6DC6-4F6C-B4BD-DFAAD5A362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736" y="6379538"/>
            <a:ext cx="315912" cy="315912"/>
          </a:xfrm>
          <a:prstGeom prst="rect">
            <a:avLst/>
          </a:prstGeom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C9B830D6-2086-40F4-BF6E-60997CC21F78}"/>
              </a:ext>
            </a:extLst>
          </p:cNvPr>
          <p:cNvCxnSpPr/>
          <p:nvPr userDrawn="1"/>
        </p:nvCxnSpPr>
        <p:spPr>
          <a:xfrm>
            <a:off x="838200" y="6281044"/>
            <a:ext cx="10488711" cy="0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>
            <a:extLst>
              <a:ext uri="{FF2B5EF4-FFF2-40B4-BE49-F238E27FC236}">
                <a16:creationId xmlns:a16="http://schemas.microsoft.com/office/drawing/2014/main" id="{3731C6AB-A458-41C1-B392-1D59C8EFA5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685" y="712417"/>
            <a:ext cx="384474" cy="55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23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8EC5-F616-490A-8EB1-3E3ECD5DF7E9}" type="datetime1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err="1"/>
              <a:t>Okushin</a:t>
            </a:r>
            <a:r>
              <a:rPr lang="en-US" altLang="ja-JP" dirty="0"/>
              <a:t> System, ltd.</a:t>
            </a: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4011709" y="6354932"/>
            <a:ext cx="2743200" cy="365125"/>
          </a:xfrm>
          <a:prstGeom prst="rect">
            <a:avLst/>
          </a:prstGeom>
        </p:spPr>
        <p:txBody>
          <a:bodyPr/>
          <a:lstStyle/>
          <a:p>
            <a:fld id="{8FB33010-3F72-4A84-9A71-28A3FEDB2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6EDFBC55-6738-494E-85FC-254306D425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981" y="6379538"/>
            <a:ext cx="315912" cy="315912"/>
          </a:xfrm>
          <a:prstGeom prst="rect">
            <a:avLst/>
          </a:prstGeom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4890754F-46FE-4A99-86C7-EE4ECBE49BBC}"/>
              </a:ext>
            </a:extLst>
          </p:cNvPr>
          <p:cNvCxnSpPr/>
          <p:nvPr userDrawn="1"/>
        </p:nvCxnSpPr>
        <p:spPr>
          <a:xfrm>
            <a:off x="838200" y="6281044"/>
            <a:ext cx="10488711" cy="0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>
            <a:extLst>
              <a:ext uri="{FF2B5EF4-FFF2-40B4-BE49-F238E27FC236}">
                <a16:creationId xmlns:a16="http://schemas.microsoft.com/office/drawing/2014/main" id="{4BD607C7-FE8E-4DD8-BD28-7F5D42607C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685" y="712417"/>
            <a:ext cx="384474" cy="55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280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558765"/>
            <a:ext cx="10515600" cy="90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538344"/>
            <a:ext cx="10512000" cy="46878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0C447-71ED-4DA2-A60E-9D4230B2E767}" type="datetime1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7212111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dirty="0" err="1"/>
              <a:t>Okushin</a:t>
            </a:r>
            <a:r>
              <a:rPr lang="en-US" altLang="ja-JP" dirty="0"/>
              <a:t> System, ltd.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398482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33010-3F72-4A84-9A71-28A3FEDB2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29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backlog.com/ja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66F60027-5731-4BC7-BC38-078208354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Okushin System, ltd.</a:t>
            </a:r>
            <a:endParaRPr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483D68B-00DB-454F-BAF8-3101302AF0AE}"/>
              </a:ext>
            </a:extLst>
          </p:cNvPr>
          <p:cNvSpPr txBox="1"/>
          <p:nvPr/>
        </p:nvSpPr>
        <p:spPr>
          <a:xfrm>
            <a:off x="799153" y="573397"/>
            <a:ext cx="669851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完全在宅勤務のノウハウ</a:t>
            </a:r>
            <a:endParaRPr lang="en-US" altLang="ja-JP" sz="2400" dirty="0"/>
          </a:p>
          <a:p>
            <a:r>
              <a:rPr lang="ja-JP" altLang="en-US" sz="2800" dirty="0"/>
              <a:t>②在宅でも問題ない仕事のやり方</a:t>
            </a:r>
            <a:endParaRPr lang="en-US" altLang="ja-JP" sz="2800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50BF4507-99AA-4868-8212-576FAEAEF8D1}"/>
              </a:ext>
            </a:extLst>
          </p:cNvPr>
          <p:cNvGrpSpPr/>
          <p:nvPr/>
        </p:nvGrpSpPr>
        <p:grpSpPr>
          <a:xfrm>
            <a:off x="559152" y="1458374"/>
            <a:ext cx="5444032" cy="1269755"/>
            <a:chOff x="517112" y="1434624"/>
            <a:chExt cx="5612049" cy="1269755"/>
          </a:xfrm>
        </p:grpSpPr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357D1D53-F442-4442-8529-BD48C5582D35}"/>
                </a:ext>
              </a:extLst>
            </p:cNvPr>
            <p:cNvSpPr/>
            <p:nvPr/>
          </p:nvSpPr>
          <p:spPr>
            <a:xfrm>
              <a:off x="517112" y="1434624"/>
              <a:ext cx="5612049" cy="1269755"/>
            </a:xfrm>
            <a:prstGeom prst="roundRect">
              <a:avLst>
                <a:gd name="adj" fmla="val 9462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7BF44F3A-2287-4930-BC03-23A4DC767EE5}"/>
                </a:ext>
              </a:extLst>
            </p:cNvPr>
            <p:cNvSpPr txBox="1"/>
            <p:nvPr/>
          </p:nvSpPr>
          <p:spPr>
            <a:xfrm>
              <a:off x="517119" y="1441741"/>
              <a:ext cx="5537117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l"/>
              </a:pPr>
              <a:r>
                <a:rPr lang="ja-JP" altLang="en-US" sz="2600" dirty="0">
                  <a:solidFill>
                    <a:schemeClr val="accent6">
                      <a:lumMod val="50000"/>
                    </a:schemeClr>
                  </a:solidFill>
                </a:rPr>
                <a:t>仕事の指示の出し方</a:t>
              </a:r>
              <a:endParaRPr lang="en-US" altLang="ja-JP" sz="2600" dirty="0">
                <a:solidFill>
                  <a:schemeClr val="accent6">
                    <a:lumMod val="50000"/>
                  </a:schemeClr>
                </a:solidFill>
              </a:endParaRPr>
            </a:p>
            <a:p>
              <a:pPr marL="800100" lvl="1" indent="-342900">
                <a:buFont typeface="Wingdings" panose="05000000000000000000" pitchFamily="2" charset="2"/>
                <a:buChar char="Ø"/>
              </a:pPr>
              <a:r>
                <a:rPr lang="ja-JP" altLang="en-US" sz="2400" dirty="0"/>
                <a:t>仕事の</a:t>
              </a:r>
              <a:r>
                <a:rPr lang="ja-JP" altLang="en-US" sz="2400" b="1" u="sng" dirty="0">
                  <a:solidFill>
                    <a:srgbClr val="843C0C"/>
                  </a:solidFill>
                </a:rPr>
                <a:t>指示系統を一本化</a:t>
              </a:r>
              <a:r>
                <a:rPr lang="ja-JP" altLang="en-US" sz="2400" dirty="0"/>
                <a:t>し、</a:t>
              </a:r>
              <a:br>
                <a:rPr lang="en-US" altLang="ja-JP" sz="2400" dirty="0"/>
              </a:br>
              <a:r>
                <a:rPr lang="ja-JP" altLang="en-US" sz="2400" dirty="0"/>
                <a:t>あちこちから指示が来るのを防ぐ</a:t>
              </a:r>
              <a:endParaRPr lang="en-US" altLang="ja-JP" sz="20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EB1F298C-72FC-46FE-9779-DF0043C95EA1}"/>
              </a:ext>
            </a:extLst>
          </p:cNvPr>
          <p:cNvGrpSpPr/>
          <p:nvPr/>
        </p:nvGrpSpPr>
        <p:grpSpPr>
          <a:xfrm>
            <a:off x="559152" y="4527311"/>
            <a:ext cx="5453996" cy="1625383"/>
            <a:chOff x="559152" y="4634186"/>
            <a:chExt cx="5453996" cy="1625383"/>
          </a:xfrm>
        </p:grpSpPr>
        <p:sp>
          <p:nvSpPr>
            <p:cNvPr id="33" name="四角形: 角を丸くする 32">
              <a:extLst>
                <a:ext uri="{FF2B5EF4-FFF2-40B4-BE49-F238E27FC236}">
                  <a16:creationId xmlns:a16="http://schemas.microsoft.com/office/drawing/2014/main" id="{D6A79C9E-ACC1-42FA-8F6E-DFC3CBBABCEE}"/>
                </a:ext>
              </a:extLst>
            </p:cNvPr>
            <p:cNvSpPr/>
            <p:nvPr/>
          </p:nvSpPr>
          <p:spPr>
            <a:xfrm>
              <a:off x="559152" y="4634186"/>
              <a:ext cx="5453996" cy="1620000"/>
            </a:xfrm>
            <a:prstGeom prst="roundRect">
              <a:avLst>
                <a:gd name="adj" fmla="val 9462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D417BFE4-B837-4B08-8605-F8D68D5D4E35}"/>
                </a:ext>
              </a:extLst>
            </p:cNvPr>
            <p:cNvSpPr txBox="1"/>
            <p:nvPr/>
          </p:nvSpPr>
          <p:spPr>
            <a:xfrm>
              <a:off x="569116" y="4659131"/>
              <a:ext cx="5214168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l"/>
              </a:pPr>
              <a:r>
                <a:rPr lang="ja-JP" altLang="en-US" sz="2600" dirty="0">
                  <a:solidFill>
                    <a:schemeClr val="accent6">
                      <a:lumMod val="50000"/>
                    </a:schemeClr>
                  </a:solidFill>
                </a:rPr>
                <a:t>成果を重視する</a:t>
              </a:r>
              <a:endParaRPr lang="en-US" altLang="ja-JP" sz="2600" dirty="0">
                <a:solidFill>
                  <a:schemeClr val="accent6">
                    <a:lumMod val="50000"/>
                  </a:schemeClr>
                </a:solidFill>
              </a:endParaRPr>
            </a:p>
            <a:p>
              <a:pPr marL="800100" lvl="1" indent="-342900">
                <a:buFont typeface="Wingdings" panose="05000000000000000000" pitchFamily="2" charset="2"/>
                <a:buChar char="Ø"/>
              </a:pPr>
              <a:r>
                <a:rPr lang="ja-JP" altLang="en-US" sz="2400" dirty="0">
                  <a:solidFill>
                    <a:srgbClr val="843C0C"/>
                  </a:solidFill>
                </a:rPr>
                <a:t>能力と仕事に注目</a:t>
              </a:r>
              <a:r>
                <a:rPr lang="ja-JP" altLang="en-US" sz="2400" dirty="0"/>
                <a:t>し</a:t>
              </a:r>
              <a:br>
                <a:rPr lang="en-US" altLang="ja-JP" sz="2400" dirty="0"/>
              </a:br>
              <a:r>
                <a:rPr lang="ja-JP" altLang="en-US" sz="2400" dirty="0"/>
                <a:t>採用と評価を行う</a:t>
              </a:r>
              <a:br>
                <a:rPr lang="en-US" altLang="ja-JP" sz="2400" dirty="0"/>
              </a:br>
              <a:r>
                <a:rPr lang="ja-JP" altLang="en-US" sz="2400" b="1" u="sng" dirty="0">
                  <a:solidFill>
                    <a:srgbClr val="843C0C"/>
                  </a:solidFill>
                </a:rPr>
                <a:t>「ジョブ型雇用」</a:t>
              </a:r>
              <a:r>
                <a:rPr lang="ja-JP" altLang="en-US" sz="2400" dirty="0"/>
                <a:t>に近い雇用形態</a:t>
              </a:r>
              <a:endParaRPr lang="en-US" altLang="ja-JP" sz="20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AA2020C6-972C-4601-9BD8-0D821AB1E30A}"/>
              </a:ext>
            </a:extLst>
          </p:cNvPr>
          <p:cNvGrpSpPr/>
          <p:nvPr/>
        </p:nvGrpSpPr>
        <p:grpSpPr>
          <a:xfrm>
            <a:off x="6134143" y="3601819"/>
            <a:ext cx="5717282" cy="2556000"/>
            <a:chOff x="6134143" y="3601819"/>
            <a:chExt cx="5717282" cy="2556000"/>
          </a:xfrm>
        </p:grpSpPr>
        <p:sp>
          <p:nvSpPr>
            <p:cNvPr id="34" name="四角形: 角を丸くする 33">
              <a:extLst>
                <a:ext uri="{FF2B5EF4-FFF2-40B4-BE49-F238E27FC236}">
                  <a16:creationId xmlns:a16="http://schemas.microsoft.com/office/drawing/2014/main" id="{0824C8C3-3B9F-4CD6-A265-6E0CF7F8C1AA}"/>
                </a:ext>
              </a:extLst>
            </p:cNvPr>
            <p:cNvSpPr/>
            <p:nvPr/>
          </p:nvSpPr>
          <p:spPr>
            <a:xfrm>
              <a:off x="6134143" y="3601819"/>
              <a:ext cx="5587032" cy="2556000"/>
            </a:xfrm>
            <a:prstGeom prst="roundRect">
              <a:avLst>
                <a:gd name="adj" fmla="val 7139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3D24D7A0-5E30-4120-BE76-62BDD9D10B7B}"/>
                </a:ext>
              </a:extLst>
            </p:cNvPr>
            <p:cNvSpPr txBox="1"/>
            <p:nvPr/>
          </p:nvSpPr>
          <p:spPr>
            <a:xfrm>
              <a:off x="6205513" y="3615682"/>
              <a:ext cx="5493656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l"/>
              </a:pPr>
              <a:r>
                <a:rPr lang="ja-JP" altLang="en-US" sz="2600" dirty="0">
                  <a:solidFill>
                    <a:schemeClr val="accent6">
                      <a:lumMod val="50000"/>
                    </a:schemeClr>
                  </a:solidFill>
                </a:rPr>
                <a:t>報告のしかた</a:t>
              </a:r>
              <a:endParaRPr lang="en-US" altLang="ja-JP" sz="2600" dirty="0">
                <a:solidFill>
                  <a:schemeClr val="accent6">
                    <a:lumMod val="50000"/>
                  </a:schemeClr>
                </a:solidFill>
              </a:endParaRPr>
            </a:p>
            <a:p>
              <a:pPr marL="800100" lvl="1" indent="-342900">
                <a:buFont typeface="Wingdings" panose="05000000000000000000" pitchFamily="2" charset="2"/>
                <a:buChar char="Ø"/>
              </a:pPr>
              <a:r>
                <a:rPr lang="ja-JP" altLang="en-US" sz="2400" dirty="0"/>
                <a:t>社内システム</a:t>
              </a:r>
              <a:r>
                <a:rPr lang="en-US" altLang="ja-JP" sz="2800" b="1" u="sng" dirty="0">
                  <a:solidFill>
                    <a:srgbClr val="843C0C"/>
                  </a:solidFill>
                </a:rPr>
                <a:t>Cactus</a:t>
              </a:r>
              <a:r>
                <a:rPr lang="ja-JP" altLang="en-US" sz="2400" dirty="0"/>
                <a:t>で</a:t>
              </a:r>
              <a:r>
                <a:rPr lang="ja-JP" altLang="en-US" sz="2400" dirty="0">
                  <a:solidFill>
                    <a:srgbClr val="843C0C"/>
                  </a:solidFill>
                </a:rPr>
                <a:t>作業時間</a:t>
              </a:r>
              <a:r>
                <a:rPr lang="ja-JP" altLang="en-US" sz="2400" dirty="0"/>
                <a:t>と</a:t>
              </a:r>
              <a:br>
                <a:rPr lang="en-US" altLang="ja-JP" sz="2400" dirty="0"/>
              </a:br>
              <a:r>
                <a:rPr lang="ja-JP" altLang="en-US" sz="2400" dirty="0">
                  <a:solidFill>
                    <a:srgbClr val="843C0C"/>
                  </a:solidFill>
                </a:rPr>
                <a:t>内容、体調、感想</a:t>
              </a:r>
              <a:r>
                <a:rPr lang="ja-JP" altLang="en-US" sz="2400" dirty="0"/>
                <a:t>を</a:t>
              </a:r>
              <a:br>
                <a:rPr lang="en-US" altLang="ja-JP" sz="2400" dirty="0"/>
              </a:br>
              <a:r>
                <a:rPr lang="ja-JP" altLang="en-US" sz="2400" dirty="0"/>
                <a:t>日次で</a:t>
              </a:r>
              <a:r>
                <a:rPr lang="ja-JP" altLang="en-US" sz="2400" dirty="0">
                  <a:solidFill>
                    <a:srgbClr val="C00000"/>
                  </a:solidFill>
                </a:rPr>
                <a:t>報告</a:t>
              </a:r>
              <a:endParaRPr lang="en-US" altLang="ja-JP" sz="2400" dirty="0">
                <a:solidFill>
                  <a:srgbClr val="C00000"/>
                </a:solidFill>
              </a:endParaRPr>
            </a:p>
          </p:txBody>
        </p:sp>
        <p:pic>
          <p:nvPicPr>
            <p:cNvPr id="18" name="図 17" descr="グラフィカル ユーザー インターフェイス, アプリケーション&#10;&#10;自動的に生成された説明">
              <a:extLst>
                <a:ext uri="{FF2B5EF4-FFF2-40B4-BE49-F238E27FC236}">
                  <a16:creationId xmlns:a16="http://schemas.microsoft.com/office/drawing/2014/main" id="{F724C918-AE35-4982-A721-7E2F076E9B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8947" y="4561893"/>
              <a:ext cx="2092478" cy="1545607"/>
            </a:xfrm>
            <a:prstGeom prst="rect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</p:pic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1199EB32-73EE-469C-BFF1-08FDAEC2C8E1}"/>
                </a:ext>
              </a:extLst>
            </p:cNvPr>
            <p:cNvSpPr txBox="1"/>
            <p:nvPr/>
          </p:nvSpPr>
          <p:spPr>
            <a:xfrm>
              <a:off x="8384337" y="5065000"/>
              <a:ext cx="13508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ja-JP" dirty="0">
                  <a:solidFill>
                    <a:schemeClr val="accent6">
                      <a:lumMod val="50000"/>
                    </a:schemeClr>
                  </a:solidFill>
                </a:rPr>
                <a:t>Cactus</a:t>
              </a:r>
              <a:r>
                <a:rPr lang="ja-JP" altLang="en-US" dirty="0">
                  <a:solidFill>
                    <a:schemeClr val="accent6">
                      <a:lumMod val="50000"/>
                    </a:schemeClr>
                  </a:solidFill>
                </a:rPr>
                <a:t>⇒</a:t>
              </a:r>
              <a:endParaRPr kumimoji="1" lang="ja-JP" altLang="en-US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8F362E3-8F6D-461D-94D4-47210DE8BF5F}"/>
              </a:ext>
            </a:extLst>
          </p:cNvPr>
          <p:cNvGrpSpPr/>
          <p:nvPr/>
        </p:nvGrpSpPr>
        <p:grpSpPr>
          <a:xfrm>
            <a:off x="6134263" y="754011"/>
            <a:ext cx="5682668" cy="2772000"/>
            <a:chOff x="6134263" y="1229020"/>
            <a:chExt cx="5682668" cy="2772000"/>
          </a:xfrm>
        </p:grpSpPr>
        <p:sp>
          <p:nvSpPr>
            <p:cNvPr id="21" name="四角形: 角を丸くする 20">
              <a:extLst>
                <a:ext uri="{FF2B5EF4-FFF2-40B4-BE49-F238E27FC236}">
                  <a16:creationId xmlns:a16="http://schemas.microsoft.com/office/drawing/2014/main" id="{6D60D442-A1E2-4492-B954-4944B5EFCB51}"/>
                </a:ext>
              </a:extLst>
            </p:cNvPr>
            <p:cNvSpPr/>
            <p:nvPr/>
          </p:nvSpPr>
          <p:spPr>
            <a:xfrm>
              <a:off x="6134263" y="1229020"/>
              <a:ext cx="5564906" cy="2772000"/>
            </a:xfrm>
            <a:prstGeom prst="roundRect">
              <a:avLst>
                <a:gd name="adj" fmla="val 5747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0FB095AB-508D-45B0-9CEF-751CF60A16A8}"/>
                </a:ext>
              </a:extLst>
            </p:cNvPr>
            <p:cNvSpPr txBox="1"/>
            <p:nvPr/>
          </p:nvSpPr>
          <p:spPr>
            <a:xfrm>
              <a:off x="6188817" y="1331732"/>
              <a:ext cx="5587032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l"/>
              </a:pPr>
              <a:r>
                <a:rPr lang="ja-JP" altLang="en-US" sz="2600" dirty="0">
                  <a:solidFill>
                    <a:schemeClr val="accent6">
                      <a:lumMod val="50000"/>
                    </a:schemeClr>
                  </a:solidFill>
                </a:rPr>
                <a:t>仕事の見える化</a:t>
              </a:r>
              <a:endParaRPr lang="en-US" altLang="ja-JP" sz="2600" dirty="0">
                <a:solidFill>
                  <a:schemeClr val="accent6">
                    <a:lumMod val="50000"/>
                  </a:schemeClr>
                </a:solidFill>
              </a:endParaRPr>
            </a:p>
            <a:p>
              <a:pPr marL="800100" lvl="1" indent="-342900">
                <a:buFont typeface="Wingdings" panose="05000000000000000000" pitchFamily="2" charset="2"/>
                <a:buChar char="Ø"/>
              </a:pPr>
              <a:r>
                <a:rPr lang="ja-JP" altLang="en-US" sz="2400" dirty="0"/>
                <a:t>プロジェクト管理ツール</a:t>
              </a:r>
              <a:r>
                <a:rPr lang="en-US" altLang="ja-JP" sz="2800" b="1" u="sng" dirty="0">
                  <a:solidFill>
                    <a:srgbClr val="843C0C"/>
                  </a:solidFill>
                </a:rPr>
                <a:t>Backlog</a:t>
              </a:r>
              <a:r>
                <a:rPr lang="ja-JP" altLang="en-US" sz="2400" dirty="0"/>
                <a:t>を活用し、動いている</a:t>
              </a:r>
              <a:r>
                <a:rPr lang="ja-JP" altLang="en-US" sz="2400" dirty="0">
                  <a:solidFill>
                    <a:srgbClr val="843C0C"/>
                  </a:solidFill>
                </a:rPr>
                <a:t>プロジェクト</a:t>
              </a:r>
              <a:r>
                <a:rPr lang="ja-JP" altLang="en-US" sz="2400" dirty="0"/>
                <a:t>と</a:t>
              </a:r>
              <a:br>
                <a:rPr lang="en-US" altLang="ja-JP" sz="2400" dirty="0"/>
              </a:br>
              <a:r>
                <a:rPr lang="ja-JP" altLang="en-US" sz="2400" dirty="0"/>
                <a:t>その</a:t>
              </a:r>
              <a:r>
                <a:rPr lang="ja-JP" altLang="en-US" sz="2400" dirty="0">
                  <a:solidFill>
                    <a:srgbClr val="843C0C"/>
                  </a:solidFill>
                </a:rPr>
                <a:t>進捗</a:t>
              </a:r>
              <a:r>
                <a:rPr lang="ja-JP" altLang="en-US" sz="2400" dirty="0"/>
                <a:t>を</a:t>
              </a:r>
              <a:r>
                <a:rPr lang="ja-JP" altLang="en-US" sz="2400" dirty="0">
                  <a:solidFill>
                    <a:srgbClr val="C00000"/>
                  </a:solidFill>
                </a:rPr>
                <a:t>視覚化</a:t>
              </a:r>
              <a:endParaRPr lang="en-US" altLang="ja-JP" sz="20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pic>
          <p:nvPicPr>
            <p:cNvPr id="17" name="図 16" descr="グラフィカル ユーザー インターフェイス, アプリケーション&#10;&#10;自動的に生成された説明">
              <a:extLst>
                <a:ext uri="{FF2B5EF4-FFF2-40B4-BE49-F238E27FC236}">
                  <a16:creationId xmlns:a16="http://schemas.microsoft.com/office/drawing/2014/main" id="{BAB60BA5-9ADB-40D2-A1E1-F29225E761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57067" y="2607620"/>
              <a:ext cx="2259864" cy="1315781"/>
            </a:xfrm>
            <a:prstGeom prst="rect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</p:pic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5E884E8F-EF24-4133-84E7-6645F8139F3B}"/>
                </a:ext>
              </a:extLst>
            </p:cNvPr>
            <p:cNvSpPr txBox="1"/>
            <p:nvPr/>
          </p:nvSpPr>
          <p:spPr>
            <a:xfrm>
              <a:off x="8261901" y="3006776"/>
              <a:ext cx="13508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ja-JP" dirty="0">
                  <a:solidFill>
                    <a:schemeClr val="accent6">
                      <a:lumMod val="50000"/>
                    </a:schemeClr>
                  </a:solidFill>
                </a:rPr>
                <a:t>Backlog</a:t>
              </a:r>
              <a:r>
                <a:rPr lang="ja-JP" altLang="en-US" dirty="0">
                  <a:solidFill>
                    <a:schemeClr val="accent6">
                      <a:lumMod val="50000"/>
                    </a:schemeClr>
                  </a:solidFill>
                </a:rPr>
                <a:t>⇒</a:t>
              </a:r>
              <a:endParaRPr kumimoji="1" lang="ja-JP" altLang="en-US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23002CBC-8467-48FE-82FE-21F15198EC52}"/>
              </a:ext>
            </a:extLst>
          </p:cNvPr>
          <p:cNvGrpSpPr/>
          <p:nvPr/>
        </p:nvGrpSpPr>
        <p:grpSpPr>
          <a:xfrm>
            <a:off x="569115" y="2765301"/>
            <a:ext cx="5444032" cy="1662475"/>
            <a:chOff x="569115" y="2836551"/>
            <a:chExt cx="5444032" cy="1662475"/>
          </a:xfrm>
        </p:grpSpPr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FD925305-EAF5-4F79-A679-B1560549287C}"/>
                </a:ext>
              </a:extLst>
            </p:cNvPr>
            <p:cNvSpPr/>
            <p:nvPr/>
          </p:nvSpPr>
          <p:spPr>
            <a:xfrm>
              <a:off x="569115" y="2874945"/>
              <a:ext cx="5444032" cy="1620000"/>
            </a:xfrm>
            <a:prstGeom prst="roundRect">
              <a:avLst>
                <a:gd name="adj" fmla="val 9462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4A256A14-B281-42A2-97C6-DF856CC9065F}"/>
                </a:ext>
              </a:extLst>
            </p:cNvPr>
            <p:cNvSpPr txBox="1"/>
            <p:nvPr/>
          </p:nvSpPr>
          <p:spPr>
            <a:xfrm>
              <a:off x="569115" y="2898588"/>
              <a:ext cx="5053649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l"/>
              </a:pPr>
              <a:r>
                <a:rPr lang="ja-JP" altLang="en-US" sz="2600" dirty="0">
                  <a:solidFill>
                    <a:schemeClr val="accent6">
                      <a:lumMod val="50000"/>
                    </a:schemeClr>
                  </a:solidFill>
                </a:rPr>
                <a:t>ひとりで悩まない</a:t>
              </a:r>
              <a:endParaRPr lang="en-US" altLang="ja-JP" sz="2600" dirty="0">
                <a:solidFill>
                  <a:schemeClr val="accent6">
                    <a:lumMod val="50000"/>
                  </a:schemeClr>
                </a:solidFill>
              </a:endParaRPr>
            </a:p>
            <a:p>
              <a:pPr marL="800100" lvl="1" indent="-342900">
                <a:buFont typeface="Wingdings" panose="05000000000000000000" pitchFamily="2" charset="2"/>
                <a:buChar char="Ø"/>
              </a:pPr>
              <a:r>
                <a:rPr lang="en-US" altLang="ja-JP" sz="2400" b="1" u="sng" dirty="0"/>
                <a:t> </a:t>
              </a:r>
              <a:r>
                <a:rPr lang="en-US" altLang="ja-JP" sz="2400" b="1" u="sng" dirty="0">
                  <a:solidFill>
                    <a:srgbClr val="843C0C"/>
                  </a:solidFill>
                </a:rPr>
                <a:t>30</a:t>
              </a:r>
              <a:r>
                <a:rPr lang="ja-JP" altLang="en-US" sz="2400" b="1" u="sng" dirty="0">
                  <a:solidFill>
                    <a:srgbClr val="843C0C"/>
                  </a:solidFill>
                </a:rPr>
                <a:t>分ルール</a:t>
              </a:r>
              <a:r>
                <a:rPr lang="ja-JP" altLang="en-US" sz="2400" dirty="0"/>
                <a:t>：１つのことで</a:t>
              </a:r>
              <a:br>
                <a:rPr lang="en-US" altLang="ja-JP" sz="2400" dirty="0"/>
              </a:br>
              <a:r>
                <a:rPr lang="ja-JP" altLang="en-US" sz="2400" dirty="0">
                  <a:solidFill>
                    <a:srgbClr val="843C0C"/>
                  </a:solidFill>
                </a:rPr>
                <a:t>悩むのは</a:t>
              </a:r>
              <a:r>
                <a:rPr lang="en-US" altLang="ja-JP" sz="2400" dirty="0">
                  <a:solidFill>
                    <a:srgbClr val="843C0C"/>
                  </a:solidFill>
                </a:rPr>
                <a:t>30</a:t>
              </a:r>
              <a:r>
                <a:rPr lang="ja-JP" altLang="en-US" sz="2400" dirty="0">
                  <a:solidFill>
                    <a:srgbClr val="843C0C"/>
                  </a:solidFill>
                </a:rPr>
                <a:t>分まで</a:t>
              </a:r>
              <a:r>
                <a:rPr lang="ja-JP" altLang="en-US" sz="2400" dirty="0"/>
                <a:t>、</a:t>
              </a:r>
              <a:br>
                <a:rPr lang="en-US" altLang="ja-JP" sz="2400" dirty="0"/>
              </a:br>
              <a:r>
                <a:rPr lang="ja-JP" altLang="en-US" sz="2400" dirty="0"/>
                <a:t>解決しなければ</a:t>
              </a:r>
              <a:r>
                <a:rPr lang="ja-JP" altLang="en-US" sz="2400" dirty="0">
                  <a:solidFill>
                    <a:srgbClr val="C00000"/>
                  </a:solidFill>
                </a:rPr>
                <a:t>誰かに聞く</a:t>
              </a:r>
              <a:endParaRPr lang="en-US" altLang="ja-JP" sz="2400" dirty="0">
                <a:solidFill>
                  <a:srgbClr val="C00000"/>
                </a:solidFill>
              </a:endParaRPr>
            </a:p>
          </p:txBody>
        </p:sp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C9310DA0-95F4-4B48-99B3-06299132E0E6}"/>
                </a:ext>
              </a:extLst>
            </p:cNvPr>
            <p:cNvGrpSpPr/>
            <p:nvPr/>
          </p:nvGrpSpPr>
          <p:grpSpPr>
            <a:xfrm>
              <a:off x="4415598" y="2836551"/>
              <a:ext cx="1331906" cy="481564"/>
              <a:chOff x="6303442" y="4486854"/>
              <a:chExt cx="1331906" cy="481564"/>
            </a:xfrm>
          </p:grpSpPr>
          <p:pic>
            <p:nvPicPr>
              <p:cNvPr id="30" name="図 29">
                <a:extLst>
                  <a:ext uri="{FF2B5EF4-FFF2-40B4-BE49-F238E27FC236}">
                    <a16:creationId xmlns:a16="http://schemas.microsoft.com/office/drawing/2014/main" id="{558DEABC-AED2-4986-9A1A-DB92B46E50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03442" y="4500418"/>
                <a:ext cx="468000" cy="468000"/>
              </a:xfrm>
              <a:prstGeom prst="rect">
                <a:avLst/>
              </a:prstGeom>
            </p:spPr>
          </p:pic>
          <p:pic>
            <p:nvPicPr>
              <p:cNvPr id="31" name="図 30">
                <a:extLst>
                  <a:ext uri="{FF2B5EF4-FFF2-40B4-BE49-F238E27FC236}">
                    <a16:creationId xmlns:a16="http://schemas.microsoft.com/office/drawing/2014/main" id="{DD96EDEC-24A8-4141-A566-AF84B60EEB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67348" y="4486854"/>
                <a:ext cx="468000" cy="468000"/>
              </a:xfrm>
              <a:prstGeom prst="rect">
                <a:avLst/>
              </a:prstGeom>
            </p:spPr>
          </p:pic>
          <p:sp>
            <p:nvSpPr>
              <p:cNvPr id="32" name="矢印: 右 31">
                <a:extLst>
                  <a:ext uri="{FF2B5EF4-FFF2-40B4-BE49-F238E27FC236}">
                    <a16:creationId xmlns:a16="http://schemas.microsoft.com/office/drawing/2014/main" id="{8CADF8F3-7BC1-4CC1-9A02-870367AF7685}"/>
                  </a:ext>
                </a:extLst>
              </p:cNvPr>
              <p:cNvSpPr/>
              <p:nvPr/>
            </p:nvSpPr>
            <p:spPr>
              <a:xfrm>
                <a:off x="6844179" y="4653715"/>
                <a:ext cx="243906" cy="144424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A1081D9-52FC-48AF-B68F-6B65349C3FC7}"/>
              </a:ext>
            </a:extLst>
          </p:cNvPr>
          <p:cNvSpPr txBox="1"/>
          <p:nvPr/>
        </p:nvSpPr>
        <p:spPr>
          <a:xfrm>
            <a:off x="6853055" y="2978170"/>
            <a:ext cx="2655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accent6">
                    <a:lumMod val="50000"/>
                  </a:schemeClr>
                </a:solidFill>
                <a:hlinkClick r:id="rId6"/>
              </a:rPr>
              <a:t>https://backlog.com/ja/</a:t>
            </a:r>
            <a:endParaRPr kumimoji="1" lang="ja-JP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9BEF1FF-1EA4-4C8A-8D4C-978178CB3A0D}"/>
              </a:ext>
            </a:extLst>
          </p:cNvPr>
          <p:cNvSpPr txBox="1"/>
          <p:nvPr/>
        </p:nvSpPr>
        <p:spPr>
          <a:xfrm>
            <a:off x="7082283" y="5522568"/>
            <a:ext cx="2532360" cy="523220"/>
          </a:xfrm>
          <a:prstGeom prst="rect">
            <a:avLst/>
          </a:prstGeom>
          <a:noFill/>
          <a:ln w="12700">
            <a:solidFill>
              <a:srgbClr val="C0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rgbClr val="C00000"/>
                </a:solidFill>
              </a:rPr>
              <a:t>Cactus</a:t>
            </a:r>
            <a:r>
              <a:rPr kumimoji="1" lang="ja-JP" altLang="en-US" sz="1400" dirty="0">
                <a:solidFill>
                  <a:srgbClr val="C00000"/>
                </a:solidFill>
              </a:rPr>
              <a:t>は自社で開発している</a:t>
            </a:r>
            <a:br>
              <a:rPr kumimoji="1" lang="en-US" altLang="ja-JP" sz="1400" dirty="0">
                <a:solidFill>
                  <a:srgbClr val="C00000"/>
                </a:solidFill>
              </a:rPr>
            </a:br>
            <a:r>
              <a:rPr kumimoji="1" lang="ja-JP" altLang="en-US" sz="1400" dirty="0">
                <a:solidFill>
                  <a:srgbClr val="C00000"/>
                </a:solidFill>
              </a:rPr>
              <a:t>プロジェクト管理システム</a:t>
            </a:r>
          </a:p>
        </p:txBody>
      </p:sp>
    </p:spTree>
    <p:extLst>
      <p:ext uri="{BB962C8B-B14F-4D97-AF65-F5344CB8AC3E}">
        <p14:creationId xmlns:p14="http://schemas.microsoft.com/office/powerpoint/2010/main" val="1099261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66F60027-5731-4BC7-BC38-078208354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Okushin System, ltd.</a:t>
            </a:r>
            <a:endParaRPr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483D68B-00DB-454F-BAF8-3101302AF0AE}"/>
              </a:ext>
            </a:extLst>
          </p:cNvPr>
          <p:cNvSpPr txBox="1"/>
          <p:nvPr/>
        </p:nvSpPr>
        <p:spPr>
          <a:xfrm>
            <a:off x="861238" y="520996"/>
            <a:ext cx="669851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完全在宅勤務のノウハウ</a:t>
            </a:r>
            <a:endParaRPr lang="en-US" altLang="ja-JP" sz="2400" dirty="0"/>
          </a:p>
          <a:p>
            <a:r>
              <a:rPr lang="ja-JP" altLang="en-US" sz="2800" dirty="0"/>
              <a:t>③社内コミュニケーション</a:t>
            </a:r>
            <a:endParaRPr lang="en-US" altLang="ja-JP" sz="2800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43BDA1EC-557B-4FEF-8A70-3FCF67DF1933}"/>
              </a:ext>
            </a:extLst>
          </p:cNvPr>
          <p:cNvGraphicFramePr>
            <a:graphicFrameLocks noGrp="1"/>
          </p:cNvGraphicFramePr>
          <p:nvPr/>
        </p:nvGraphicFramePr>
        <p:xfrm>
          <a:off x="861238" y="2512133"/>
          <a:ext cx="8388000" cy="336816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952000">
                  <a:extLst>
                    <a:ext uri="{9D8B030D-6E8A-4147-A177-3AD203B41FA5}">
                      <a16:colId xmlns:a16="http://schemas.microsoft.com/office/drawing/2014/main" val="2066238698"/>
                    </a:ext>
                  </a:extLst>
                </a:gridCol>
                <a:gridCol w="2232000">
                  <a:extLst>
                    <a:ext uri="{9D8B030D-6E8A-4147-A177-3AD203B41FA5}">
                      <a16:colId xmlns:a16="http://schemas.microsoft.com/office/drawing/2014/main" val="4116950889"/>
                    </a:ext>
                  </a:extLst>
                </a:gridCol>
                <a:gridCol w="3204000">
                  <a:extLst>
                    <a:ext uri="{9D8B030D-6E8A-4147-A177-3AD203B41FA5}">
                      <a16:colId xmlns:a16="http://schemas.microsoft.com/office/drawing/2014/main" val="2900254981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実施のタイミング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利用する方法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085688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毎日の仕事上の連絡、指示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随時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/>
                        <a:t>Chatwortk</a:t>
                      </a:r>
                      <a:r>
                        <a:rPr kumimoji="1" lang="ja-JP" altLang="en-US" dirty="0"/>
                        <a:t>、</a:t>
                      </a:r>
                      <a:r>
                        <a:rPr kumimoji="1" lang="en-US" altLang="ja-JP" dirty="0"/>
                        <a:t>Skype</a:t>
                      </a:r>
                      <a:r>
                        <a:rPr kumimoji="1" lang="ja-JP" altLang="en-US" dirty="0"/>
                        <a:t>、メール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764191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体調管理</a:t>
                      </a:r>
                      <a:r>
                        <a:rPr kumimoji="1" lang="ja-JP" altLang="en-US" sz="1400" dirty="0"/>
                        <a:t>（希望する社員のみ）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毎日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SPIS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273284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部署内会議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毎週１回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対面、もしくは</a:t>
                      </a:r>
                      <a:r>
                        <a:rPr kumimoji="1" lang="en-US" altLang="ja-JP" dirty="0"/>
                        <a:t>Skype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58291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朝礼、社内会議（全体会議）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朝礼は毎日、</a:t>
                      </a:r>
                      <a:br>
                        <a:rPr kumimoji="1" lang="en-US" altLang="ja-JP" dirty="0"/>
                      </a:br>
                      <a:r>
                        <a:rPr kumimoji="1" lang="ja-JP" altLang="en-US" dirty="0"/>
                        <a:t>全体会議は月１回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対面、もしくは</a:t>
                      </a:r>
                      <a:r>
                        <a:rPr kumimoji="1" lang="en-US" altLang="ja-JP" dirty="0"/>
                        <a:t>Skype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4547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顧客との連絡、打ち合わせ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随時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対面、</a:t>
                      </a:r>
                      <a:r>
                        <a:rPr kumimoji="1" lang="en-US" altLang="ja-JP" dirty="0"/>
                        <a:t>Zoom</a:t>
                      </a:r>
                      <a:r>
                        <a:rPr kumimoji="1" lang="ja-JP" altLang="en-US" dirty="0"/>
                        <a:t>、</a:t>
                      </a:r>
                      <a:r>
                        <a:rPr kumimoji="1" lang="en-US" altLang="ja-JP" dirty="0"/>
                        <a:t>Skype</a:t>
                      </a:r>
                      <a:r>
                        <a:rPr kumimoji="1" lang="ja-JP" altLang="en-US" dirty="0"/>
                        <a:t>、</a:t>
                      </a:r>
                      <a:r>
                        <a:rPr kumimoji="1" lang="en-US" altLang="ja-JP" dirty="0" err="1"/>
                        <a:t>Chatwork</a:t>
                      </a:r>
                      <a:r>
                        <a:rPr kumimoji="1" lang="ja-JP" altLang="en-US" dirty="0"/>
                        <a:t>、</a:t>
                      </a:r>
                      <a:br>
                        <a:rPr kumimoji="1" lang="en-US" altLang="ja-JP" dirty="0"/>
                      </a:br>
                      <a:r>
                        <a:rPr kumimoji="1" lang="ja-JP" altLang="en-US" dirty="0"/>
                        <a:t>顧客指定の会議システム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547458"/>
                  </a:ext>
                </a:extLst>
              </a:tr>
            </a:tbl>
          </a:graphicData>
        </a:graphic>
      </p:graphicFrame>
      <p:pic>
        <p:nvPicPr>
          <p:cNvPr id="7" name="図 6" descr="ロゴ&#10;&#10;自動的に生成された説明">
            <a:extLst>
              <a:ext uri="{FF2B5EF4-FFF2-40B4-BE49-F238E27FC236}">
                <a16:creationId xmlns:a16="http://schemas.microsoft.com/office/drawing/2014/main" id="{8D0130A7-9F27-40B3-9B4C-6A918AA6537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01" r="29150" b="30026"/>
          <a:stretch/>
        </p:blipFill>
        <p:spPr>
          <a:xfrm>
            <a:off x="9213238" y="2858292"/>
            <a:ext cx="584428" cy="648989"/>
          </a:xfrm>
          <a:prstGeom prst="rect">
            <a:avLst/>
          </a:prstGeom>
        </p:spPr>
      </p:pic>
      <p:pic>
        <p:nvPicPr>
          <p:cNvPr id="9" name="図 8" descr="ロゴ&#10;&#10;自動的に生成された説明">
            <a:extLst>
              <a:ext uri="{FF2B5EF4-FFF2-40B4-BE49-F238E27FC236}">
                <a16:creationId xmlns:a16="http://schemas.microsoft.com/office/drawing/2014/main" id="{BE6119D7-8881-4BDB-9787-A2B55B7BE3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799" y="2996473"/>
            <a:ext cx="463891" cy="463891"/>
          </a:xfrm>
          <a:prstGeom prst="rect">
            <a:avLst/>
          </a:prstGeom>
        </p:spPr>
      </p:pic>
      <p:pic>
        <p:nvPicPr>
          <p:cNvPr id="17" name="図 16" descr="アイコン&#10;&#10;自動的に生成された説明">
            <a:extLst>
              <a:ext uri="{FF2B5EF4-FFF2-40B4-BE49-F238E27FC236}">
                <a16:creationId xmlns:a16="http://schemas.microsoft.com/office/drawing/2014/main" id="{A7E7170A-C87A-4AA5-B255-008B85A667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3198" y="5270619"/>
            <a:ext cx="607532" cy="607532"/>
          </a:xfrm>
          <a:prstGeom prst="rect">
            <a:avLst/>
          </a:prstGeom>
        </p:spPr>
      </p:pic>
      <p:pic>
        <p:nvPicPr>
          <p:cNvPr id="19" name="図 18" descr="プレート, 食品, 挿絵 が含まれている画像&#10;&#10;自動的に生成された説明">
            <a:extLst>
              <a:ext uri="{FF2B5EF4-FFF2-40B4-BE49-F238E27FC236}">
                <a16:creationId xmlns:a16="http://schemas.microsoft.com/office/drawing/2014/main" id="{F5360472-BA5B-402F-81AB-BF7CA484F23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206"/>
          <a:stretch/>
        </p:blipFill>
        <p:spPr>
          <a:xfrm>
            <a:off x="9253198" y="3548867"/>
            <a:ext cx="1128893" cy="440280"/>
          </a:xfrm>
          <a:prstGeom prst="rect">
            <a:avLst/>
          </a:prstGeom>
        </p:spPr>
      </p:pic>
      <p:pic>
        <p:nvPicPr>
          <p:cNvPr id="22" name="図 21" descr="アイコン&#10;&#10;自動的に生成された説明">
            <a:extLst>
              <a:ext uri="{FF2B5EF4-FFF2-40B4-BE49-F238E27FC236}">
                <a16:creationId xmlns:a16="http://schemas.microsoft.com/office/drawing/2014/main" id="{FDA505D7-D1FC-4B83-BCFB-DB764C9751B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7961" y="2902375"/>
            <a:ext cx="577320" cy="577320"/>
          </a:xfrm>
          <a:prstGeom prst="rect">
            <a:avLst/>
          </a:prstGeom>
        </p:spPr>
      </p:pic>
      <p:pic>
        <p:nvPicPr>
          <p:cNvPr id="23" name="図 22" descr="ロゴ&#10;&#10;自動的に生成された説明">
            <a:extLst>
              <a:ext uri="{FF2B5EF4-FFF2-40B4-BE49-F238E27FC236}">
                <a16:creationId xmlns:a16="http://schemas.microsoft.com/office/drawing/2014/main" id="{2CEA8315-80D0-4D17-8AD8-7B655BE2B9B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130" y="4077416"/>
            <a:ext cx="507028" cy="507028"/>
          </a:xfrm>
          <a:prstGeom prst="rect">
            <a:avLst/>
          </a:prstGeom>
        </p:spPr>
      </p:pic>
      <p:pic>
        <p:nvPicPr>
          <p:cNvPr id="24" name="図 23" descr="ロゴ&#10;&#10;自動的に生成された説明">
            <a:extLst>
              <a:ext uri="{FF2B5EF4-FFF2-40B4-BE49-F238E27FC236}">
                <a16:creationId xmlns:a16="http://schemas.microsoft.com/office/drawing/2014/main" id="{CB31D710-DE65-4487-A794-BB4822E4EB0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2832" y="4667616"/>
            <a:ext cx="507028" cy="507028"/>
          </a:xfrm>
          <a:prstGeom prst="rect">
            <a:avLst/>
          </a:prstGeom>
        </p:spPr>
      </p:pic>
      <p:pic>
        <p:nvPicPr>
          <p:cNvPr id="25" name="図 24" descr="ロゴ&#10;&#10;自動的に生成された説明">
            <a:extLst>
              <a:ext uri="{FF2B5EF4-FFF2-40B4-BE49-F238E27FC236}">
                <a16:creationId xmlns:a16="http://schemas.microsoft.com/office/drawing/2014/main" id="{35A12FB6-EF4E-480A-8728-FF1D7079AC3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0499" y="5335654"/>
            <a:ext cx="477462" cy="477462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ECE893-B864-4CBF-9A21-9E26276C89E5}"/>
              </a:ext>
            </a:extLst>
          </p:cNvPr>
          <p:cNvSpPr txBox="1"/>
          <p:nvPr/>
        </p:nvSpPr>
        <p:spPr>
          <a:xfrm>
            <a:off x="924789" y="1413548"/>
            <a:ext cx="10993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　もともと</a:t>
            </a:r>
            <a:r>
              <a:rPr lang="ja-JP" altLang="en-US"/>
              <a:t>在宅勤務の社員がいたので、社員同士は社内に相手がいなければ</a:t>
            </a:r>
            <a:r>
              <a:rPr lang="en-US" altLang="ja-JP">
                <a:solidFill>
                  <a:srgbClr val="843C0C"/>
                </a:solidFill>
              </a:rPr>
              <a:t>Skype</a:t>
            </a:r>
            <a:r>
              <a:rPr lang="ja-JP" altLang="en-US">
                <a:solidFill>
                  <a:srgbClr val="843C0C"/>
                </a:solidFill>
              </a:rPr>
              <a:t>で話したり</a:t>
            </a:r>
            <a:r>
              <a:rPr lang="ja-JP" altLang="en-US"/>
              <a:t>、</a:t>
            </a:r>
            <a:r>
              <a:rPr lang="ja-JP" altLang="en-US" b="1"/>
              <a:t>特性によっては</a:t>
            </a:r>
            <a:br>
              <a:rPr lang="en-US" altLang="ja-JP" b="1"/>
            </a:br>
            <a:r>
              <a:rPr lang="ja-JP" altLang="en-US" b="1"/>
              <a:t>文章の方がよい</a:t>
            </a:r>
            <a:r>
              <a:rPr lang="ja-JP" altLang="en-US"/>
              <a:t>とのことで</a:t>
            </a:r>
            <a:r>
              <a:rPr lang="ja-JP" altLang="en-US">
                <a:solidFill>
                  <a:srgbClr val="843C0C"/>
                </a:solidFill>
              </a:rPr>
              <a:t>社内にいてもチャットで仕事内容を伝えることがありました。</a:t>
            </a:r>
            <a:endParaRPr lang="en-US" altLang="ja-JP">
              <a:solidFill>
                <a:srgbClr val="843C0C"/>
              </a:solidFill>
            </a:endParaRPr>
          </a:p>
          <a:p>
            <a:r>
              <a:rPr kumimoji="1" lang="ja-JP" altLang="en-US"/>
              <a:t>　在宅になってもすでに慣れている方法で円滑にコミュニケーションが取れています。</a:t>
            </a:r>
            <a:endParaRPr kumimoji="1" lang="ja-JP" altLang="en-US" dirty="0"/>
          </a:p>
        </p:txBody>
      </p:sp>
      <p:pic>
        <p:nvPicPr>
          <p:cNvPr id="14" name="図 13" descr="ロゴ&#10;&#10;自動的に生成された説明">
            <a:extLst>
              <a:ext uri="{FF2B5EF4-FFF2-40B4-BE49-F238E27FC236}">
                <a16:creationId xmlns:a16="http://schemas.microsoft.com/office/drawing/2014/main" id="{354F5111-48AA-443F-96C5-E5B44FCDDC2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01" r="29150" b="30026"/>
          <a:stretch/>
        </p:blipFill>
        <p:spPr>
          <a:xfrm>
            <a:off x="10374407" y="5239553"/>
            <a:ext cx="584428" cy="64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911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9593</TotalTime>
  <Words>322</Words>
  <Application>Microsoft Office PowerPoint</Application>
  <PresentationFormat>ワイド画面</PresentationFormat>
  <Paragraphs>39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okushin-009</dc:creator>
  <cp:lastModifiedBy>PC14</cp:lastModifiedBy>
  <cp:revision>1302</cp:revision>
  <cp:lastPrinted>2019-04-12T08:04:29Z</cp:lastPrinted>
  <dcterms:created xsi:type="dcterms:W3CDTF">2019-04-12T01:48:49Z</dcterms:created>
  <dcterms:modified xsi:type="dcterms:W3CDTF">2021-02-05T06:14:59Z</dcterms:modified>
</cp:coreProperties>
</file>