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82" r:id="rId4"/>
    <p:sldId id="281" r:id="rId5"/>
    <p:sldId id="273" r:id="rId6"/>
    <p:sldId id="275" r:id="rId7"/>
    <p:sldId id="276" r:id="rId8"/>
    <p:sldId id="277" r:id="rId9"/>
    <p:sldId id="283" r:id="rId10"/>
    <p:sldId id="284" r:id="rId11"/>
    <p:sldId id="285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342"/>
    <a:srgbClr val="FF9933"/>
    <a:srgbClr val="FFFBCD"/>
    <a:srgbClr val="0CB86A"/>
    <a:srgbClr val="B01414"/>
    <a:srgbClr val="EE6C6C"/>
    <a:srgbClr val="009A1A"/>
    <a:srgbClr val="F39D03"/>
    <a:srgbClr val="F8C8C8"/>
    <a:srgbClr val="F7B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FD9D2DDA-69D8-473F-A583-B6774B31A77B}" type="datetimeFigureOut">
              <a:rPr kumimoji="1" lang="en-US" altLang="ja-JP">
                <a:latin typeface="Meiryo UI" panose="020B0604030504040204" pitchFamily="50" charset="-128"/>
              </a:rPr>
              <a:t>11/26/2020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2392CCB-FF08-4D29-8DA3-E1FD86044808}" type="slidenum">
              <a:rPr kumimoji="1" lang="ja-JP">
                <a:latin typeface="Meiryo UI" panose="020B0604030504040204" pitchFamily="50" charset="-128"/>
              </a:rPr>
              <a:t>‹#›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A01F6DFB-6833-46E4-B515-70E0D9178056}" type="datetimeFigureOut">
              <a:rPr lang="en-US" altLang="ja-JP" smtClean="0"/>
              <a:pPr/>
              <a:t>11/26/2020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958706C7-F2C3-48B6-8A22-C484D800B5D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F7F4-4653-429F-A0A6-7CD0685ABEF1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CE34-6AA3-47D2-97B1-47555C031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8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509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9930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3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8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71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4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41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516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altLang="ja-JP" smtClean="0"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652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26-Nov-20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9032-2A07-4AE8-BA90-74324CAE0C8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136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74650" y="1276741"/>
            <a:ext cx="114427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ja-JP" dirty="0">
                <a:solidFill>
                  <a:srgbClr val="077342"/>
                </a:solidFill>
              </a:rPr>
              <a:t>With</a:t>
            </a:r>
            <a:r>
              <a:rPr lang="ja-JP" altLang="en-US" dirty="0">
                <a:solidFill>
                  <a:srgbClr val="077342"/>
                </a:solidFill>
              </a:rPr>
              <a:t>コロナ時代における障害者雇用</a:t>
            </a:r>
            <a:br>
              <a:rPr lang="en-US" altLang="ja-JP" dirty="0"/>
            </a:br>
            <a:r>
              <a:rPr lang="ja-JP" altLang="en-US" sz="4000" dirty="0">
                <a:solidFill>
                  <a:srgbClr val="0CB86A"/>
                </a:solidFill>
              </a:rPr>
              <a:t>～精神障害者の安定した職場づくり～</a:t>
            </a:r>
            <a:br>
              <a:rPr lang="en-US" altLang="ja-JP" sz="4000" dirty="0">
                <a:solidFill>
                  <a:srgbClr val="0CB86A"/>
                </a:solidFill>
              </a:rPr>
            </a:br>
            <a:r>
              <a:rPr lang="ja-JP" altLang="en-US" sz="3100" dirty="0">
                <a:solidFill>
                  <a:srgbClr val="FFFF00"/>
                </a:solidFill>
              </a:rPr>
              <a:t>◆</a:t>
            </a:r>
            <a:r>
              <a:rPr lang="ja-JP" altLang="en-US" sz="3100" dirty="0"/>
              <a:t>当事者の視点から</a:t>
            </a:r>
            <a:r>
              <a:rPr lang="ja-JP" altLang="en-US" sz="3100" dirty="0">
                <a:solidFill>
                  <a:srgbClr val="FFFF00"/>
                </a:solidFill>
              </a:rPr>
              <a:t>◆</a:t>
            </a:r>
            <a:endParaRPr kumimoji="1" lang="ja-JP" sz="3100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1524000" y="4610882"/>
            <a:ext cx="9144000" cy="1583856"/>
          </a:xfrm>
        </p:spPr>
        <p:txBody>
          <a:bodyPr>
            <a:normAutofit/>
          </a:bodyPr>
          <a:lstStyle/>
          <a:p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2020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</a:t>
            </a:r>
            <a:endParaRPr lang="en-US" altLang="ja-JP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有限会社奥進システム</a:t>
            </a:r>
            <a:endParaRPr lang="en-US" altLang="ja-JP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浦田梨佐</a:t>
            </a:r>
            <a:endParaRPr kumimoji="1" lang="ja-JP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6692900"/>
            <a:ext cx="12192000" cy="1651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5024985"/>
            <a:ext cx="654050" cy="65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最後に、コロナ禍で思うこと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6100" y="1643749"/>
            <a:ext cx="10998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77342"/>
                </a:solidFill>
              </a:rPr>
              <a:t>対人関係が苦手な特性のある人にとっては、悪いことばかりではない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6100" y="2502194"/>
            <a:ext cx="9512300" cy="1138773"/>
          </a:xfrm>
          <a:prstGeom prst="rect">
            <a:avLst/>
          </a:prstGeom>
          <a:solidFill>
            <a:srgbClr val="FFFBCD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ソーシャルディスタンスのおかげで、自分にとって心地よい距離ができて</a:t>
            </a:r>
            <a:endParaRPr kumimoji="1" lang="en-US" altLang="ja-JP" sz="2400" dirty="0"/>
          </a:p>
          <a:p>
            <a:r>
              <a:rPr kumimoji="1" lang="ja-JP" altLang="en-US" sz="2400" dirty="0"/>
              <a:t>過ごしやすくなった</a:t>
            </a:r>
            <a:endParaRPr kumimoji="1" lang="en-US" altLang="ja-JP" sz="2400" dirty="0"/>
          </a:p>
          <a:p>
            <a:r>
              <a:rPr kumimoji="1" lang="ja-JP" altLang="en-US" sz="2000" dirty="0"/>
              <a:t>飲食店のテーブル、レジの順番待ち、テーマパークの入場制限</a:t>
            </a:r>
            <a:r>
              <a:rPr kumimoji="1" lang="en-US" altLang="ja-JP" sz="2000" dirty="0"/>
              <a:t>…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6100" y="4010143"/>
            <a:ext cx="109982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chemeClr val="accent1">
                    <a:lumMod val="50000"/>
                  </a:schemeClr>
                </a:solidFill>
              </a:rPr>
              <a:t>在宅勤務の働きやすさ</a:t>
            </a:r>
            <a:endParaRPr kumimoji="1" lang="en-US" altLang="ja-JP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周りの様子が見えないので、疎外感が少ない、周りの目が気にならない</a:t>
            </a:r>
            <a:endParaRPr kumimoji="1" lang="en-US" altLang="ja-JP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通勤の必要がないので、通勤時の体力的・精神的な負担がなくなる</a:t>
            </a:r>
            <a:endParaRPr kumimoji="1" lang="en-US" altLang="ja-JP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（個人的に）仕事中歌ったり泣いても</a:t>
            </a:r>
            <a:r>
              <a:rPr kumimoji="1" lang="en-US" altLang="ja-JP" sz="2400" dirty="0"/>
              <a:t>OK</a:t>
            </a:r>
            <a:r>
              <a:rPr kumimoji="1" lang="ja-JP" altLang="en-US" sz="2400" dirty="0"/>
              <a:t>なので、ストレス発散しやすい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1587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最後に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2567" y="3207586"/>
            <a:ext cx="10646865" cy="91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000" dirty="0"/>
              <a:t>ご清聴ありがとうございました！</a:t>
            </a:r>
            <a:endParaRPr kumimoji="1"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131915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74650" y="774699"/>
            <a:ext cx="11442700" cy="18228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5400" dirty="0"/>
              <a:t>自己紹介</a:t>
            </a:r>
            <a:endParaRPr kumimoji="1" lang="ja-JP" sz="5400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6692900"/>
            <a:ext cx="12192000" cy="1651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81350" y="3277741"/>
            <a:ext cx="6724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rgbClr val="FFFF00"/>
                </a:solidFill>
              </a:rPr>
              <a:t>●</a:t>
            </a:r>
            <a:r>
              <a:rPr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障害について</a:t>
            </a:r>
            <a:endParaRPr lang="en-US" altLang="ja-JP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rgbClr val="FFFF00"/>
                </a:solidFill>
              </a:rPr>
              <a:t>●</a:t>
            </a:r>
            <a:r>
              <a:rPr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奥進システムでの働き方について</a:t>
            </a:r>
            <a:endParaRPr kumimoji="1" lang="ja-JP" alt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660400" y="3747751"/>
            <a:ext cx="10947400" cy="2626217"/>
          </a:xfrm>
          <a:prstGeom prst="roundRect">
            <a:avLst>
              <a:gd name="adj" fmla="val 5545"/>
            </a:avLst>
          </a:prstGeom>
          <a:solidFill>
            <a:srgbClr val="FFFB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診断名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9600" y="1460982"/>
            <a:ext cx="1074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広汎性発達障害</a:t>
            </a:r>
            <a:endParaRPr kumimoji="1" lang="en-US" altLang="ja-JP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2910" y="3347185"/>
            <a:ext cx="6593090" cy="523220"/>
          </a:xfrm>
          <a:prstGeom prst="rect">
            <a:avLst/>
          </a:prstGeom>
          <a:solidFill>
            <a:srgbClr val="009A1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広汎性発達障害（自閉症スペクトラム）とは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7900" y="3959371"/>
            <a:ext cx="10083800" cy="220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一部の人にみられる、特有の「発達スタイル」</a:t>
            </a:r>
            <a:endParaRPr kumimoji="1" lang="en-US" altLang="ja-JP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発達の仕方に特徴がある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4000" dirty="0"/>
              <a:t>発達障害 ＝ 発達凸凹 ＋ 適応障害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25037" y="6265378"/>
            <a:ext cx="5879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特性は人それぞれ、違うものを持っています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9600" y="2527300"/>
            <a:ext cx="654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精神障害者手帳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級、社内全員に開示</a:t>
            </a:r>
          </a:p>
        </p:txBody>
      </p:sp>
    </p:spTree>
    <p:extLst>
      <p:ext uri="{BB962C8B-B14F-4D97-AF65-F5344CB8AC3E}">
        <p14:creationId xmlns:p14="http://schemas.microsoft.com/office/powerpoint/2010/main" val="309129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これまでの歩み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2209800" y="1778000"/>
            <a:ext cx="0" cy="4826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1930400" y="166370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930400" y="276860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6150" y="1402305"/>
            <a:ext cx="984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0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85800" y="1713101"/>
            <a:ext cx="4660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大阪府に生まれる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49326" y="2548768"/>
            <a:ext cx="984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3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82624" y="2830439"/>
            <a:ext cx="765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保育園入園</a:t>
            </a:r>
            <a:endParaRPr kumimoji="1" lang="en-US" altLang="ja-JP" sz="3200" dirty="0"/>
          </a:p>
          <a:p>
            <a:r>
              <a:rPr kumimoji="1" lang="ja-JP" altLang="en-US" sz="2800" dirty="0"/>
              <a:t>自分は周りの人間とは違うと自覚</a:t>
            </a:r>
            <a:endParaRPr kumimoji="1" lang="en-US" altLang="ja-JP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85799" y="4737100"/>
            <a:ext cx="7990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先生や周りの配慮があり、普通学級で過ごす</a:t>
            </a:r>
            <a:endParaRPr kumimoji="1" lang="en-US" altLang="ja-JP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2813050" y="4340793"/>
            <a:ext cx="2627576" cy="1699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87770" y="3846102"/>
            <a:ext cx="60335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場面緘黙症</a:t>
            </a:r>
            <a:r>
              <a:rPr kumimoji="1" lang="ja-JP" altLang="en-US" sz="2800" dirty="0"/>
              <a:t>発症</a:t>
            </a:r>
            <a:endParaRPr kumimoji="1" lang="en-US" altLang="ja-JP" sz="2800" dirty="0"/>
          </a:p>
          <a:p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8804924" y="3176475"/>
            <a:ext cx="3037826" cy="1666725"/>
          </a:xfrm>
          <a:prstGeom prst="roundRect">
            <a:avLst/>
          </a:prstGeom>
          <a:solidFill>
            <a:srgbClr val="F8C8C8"/>
          </a:solidFill>
          <a:ln>
            <a:solidFill>
              <a:srgbClr val="EE6C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</a:rPr>
              <a:t>学校・会社など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</a:rPr>
              <a:t>特定の場面でだけ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</a:rPr>
              <a:t>話せなくなる症状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6197600" y="3972569"/>
            <a:ext cx="2607324" cy="276011"/>
          </a:xfrm>
          <a:prstGeom prst="straightConnector1">
            <a:avLst/>
          </a:prstGeom>
          <a:ln w="38100">
            <a:solidFill>
              <a:srgbClr val="F8C8C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9199887" y="2666960"/>
            <a:ext cx="224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</a:rPr>
              <a:t>場面緘黙症</a:t>
            </a: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</a:rPr>
              <a:t>とは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237987" y="2443368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err="1">
                <a:solidFill>
                  <a:schemeClr val="accent2">
                    <a:lumMod val="50000"/>
                  </a:schemeClr>
                </a:solidFill>
              </a:rPr>
              <a:t>ばめん</a:t>
            </a:r>
            <a:r>
              <a:rPr kumimoji="1" lang="ja-JP" altLang="en-US" sz="1400" dirty="0">
                <a:solidFill>
                  <a:schemeClr val="accent2">
                    <a:lumMod val="50000"/>
                  </a:schemeClr>
                </a:solidFill>
              </a:rPr>
              <a:t>かんもくしょう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8650" y="5330068"/>
            <a:ext cx="1301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15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25" name="円/楕円 24"/>
          <p:cNvSpPr/>
          <p:nvPr/>
        </p:nvSpPr>
        <p:spPr>
          <a:xfrm>
            <a:off x="1930400" y="5588179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85800" y="5600700"/>
            <a:ext cx="7412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高校入学</a:t>
            </a:r>
            <a:endParaRPr kumimoji="1" lang="en-US" altLang="ja-JP" sz="3200" dirty="0"/>
          </a:p>
          <a:p>
            <a:r>
              <a:rPr kumimoji="1" lang="ja-JP" altLang="en-US" sz="2800" dirty="0"/>
              <a:t>場面緘黙からは脱出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9095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これまでの歩み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2209800" y="1402305"/>
            <a:ext cx="8600" cy="520169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1930400" y="166370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8650" y="1402305"/>
            <a:ext cx="1263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22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85800" y="1674464"/>
            <a:ext cx="7929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大学卒業</a:t>
            </a:r>
            <a:endParaRPr kumimoji="1" lang="en-US" altLang="ja-JP" sz="3200" dirty="0"/>
          </a:p>
          <a:p>
            <a:r>
              <a:rPr kumimoji="1" lang="ja-JP" altLang="en-US" sz="2800" dirty="0"/>
              <a:t>面接が苦手な特性から、就職は決まらず</a:t>
            </a:r>
            <a:endParaRPr kumimoji="1" lang="en-US" altLang="ja-JP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8650" y="5073920"/>
            <a:ext cx="1301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25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85800" y="3353330"/>
            <a:ext cx="7813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原因不明の体調不良</a:t>
            </a:r>
            <a:endParaRPr kumimoji="1" lang="en-US" altLang="ja-JP" sz="2800" dirty="0"/>
          </a:p>
          <a:p>
            <a:r>
              <a:rPr kumimoji="1" lang="ja-JP" altLang="en-US" sz="2800" dirty="0"/>
              <a:t>自宅療養・精神科への定期通院開始</a:t>
            </a:r>
            <a:endParaRPr kumimoji="1" lang="en-US" altLang="ja-JP" sz="2800" dirty="0"/>
          </a:p>
          <a:p>
            <a:r>
              <a:rPr kumimoji="1" lang="ja-JP" altLang="en-US" sz="2800" dirty="0"/>
              <a:t>発達障害について考え、診断を受けることを決意</a:t>
            </a:r>
            <a:endParaRPr kumimoji="1" lang="en-US" altLang="ja-JP" sz="2800" dirty="0"/>
          </a:p>
        </p:txBody>
      </p:sp>
      <p:sp>
        <p:nvSpPr>
          <p:cNvPr id="19" name="円/楕円 18"/>
          <p:cNvSpPr/>
          <p:nvPr/>
        </p:nvSpPr>
        <p:spPr>
          <a:xfrm>
            <a:off x="1930400" y="335333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1930400" y="5293751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785799" y="5803900"/>
            <a:ext cx="5050101" cy="12935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85799" y="5306630"/>
            <a:ext cx="7813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広汎性発達障害と診断</a:t>
            </a:r>
            <a:r>
              <a:rPr kumimoji="1" lang="ja-JP" altLang="en-US" sz="3200" dirty="0"/>
              <a:t>される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97321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これまでの歩み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2218400" y="1402305"/>
            <a:ext cx="16800" cy="460825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1930400" y="292100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8650" y="2659605"/>
            <a:ext cx="1263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28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85800" y="2931764"/>
            <a:ext cx="79298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職場実習で奥進システムと出会う</a:t>
            </a:r>
            <a:endParaRPr kumimoji="1" lang="en-US" altLang="ja-JP" sz="3200" dirty="0"/>
          </a:p>
          <a:p>
            <a:r>
              <a:rPr kumimoji="1" lang="ja-JP" altLang="en-US" sz="2800" dirty="0"/>
              <a:t>事務職志望だったため、事務実習として当社を希望</a:t>
            </a:r>
            <a:endParaRPr kumimoji="1" lang="en-US" altLang="ja-JP" sz="2800" dirty="0"/>
          </a:p>
          <a:p>
            <a:r>
              <a:rPr kumimoji="1" lang="ja-JP" altLang="en-US" sz="2800" dirty="0"/>
              <a:t>最後には、ホームページ制作を初めて体験</a:t>
            </a:r>
            <a:endParaRPr kumimoji="1" lang="en-US" altLang="ja-JP" sz="2800" dirty="0"/>
          </a:p>
        </p:txBody>
      </p:sp>
      <p:sp>
        <p:nvSpPr>
          <p:cNvPr id="19" name="円/楕円 18"/>
          <p:cNvSpPr/>
          <p:nvPr/>
        </p:nvSpPr>
        <p:spPr>
          <a:xfrm>
            <a:off x="1930400" y="474658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95450" y="6010557"/>
            <a:ext cx="675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現在（入社</a:t>
            </a:r>
            <a:r>
              <a:rPr kumimoji="1" lang="en-US" altLang="ja-JP" sz="3200" dirty="0"/>
              <a:t>6</a:t>
            </a:r>
            <a:r>
              <a:rPr kumimoji="1" lang="ja-JP" altLang="en-US" sz="3200" dirty="0"/>
              <a:t>年目）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1930400" y="1676400"/>
            <a:ext cx="576000" cy="576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8650" y="1415005"/>
            <a:ext cx="1263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26</a:t>
            </a:r>
            <a:r>
              <a:rPr kumimoji="1" lang="ja-JP" altLang="en-US" sz="2400" dirty="0"/>
              <a:t>歳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85800" y="1699864"/>
            <a:ext cx="7929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就労移行支援施設へ通所開始</a:t>
            </a:r>
            <a:endParaRPr kumimoji="1"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854700" y="5181600"/>
            <a:ext cx="876300" cy="127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85799" y="4791508"/>
            <a:ext cx="91400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雇用前実習を経て、</a:t>
            </a:r>
            <a:r>
              <a:rPr kumimoji="1" lang="ja-JP" altLang="en-US" sz="3200" dirty="0"/>
              <a:t>入社</a:t>
            </a:r>
            <a:endParaRPr kumimoji="1" lang="en-US" altLang="ja-JP" sz="3200" dirty="0"/>
          </a:p>
          <a:p>
            <a:r>
              <a:rPr kumimoji="1" lang="ja-JP" altLang="en-US" sz="2800" dirty="0"/>
              <a:t>入社から現在まで、ホームページ関連の業務を担当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47540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奥進システムでの働き方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3580" y="2232727"/>
            <a:ext cx="1064686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具体的な指示をいただく</a:t>
            </a:r>
            <a:br>
              <a:rPr kumimoji="1" lang="en-US" altLang="ja-JP" sz="3200" dirty="0"/>
            </a:br>
            <a:r>
              <a:rPr kumimoji="1" lang="ja-JP" altLang="en-US" sz="2400" dirty="0"/>
              <a:t>全体像が見えないと、その場の状況だけを見て何が必要か判断することが困難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電話はとらない</a:t>
            </a:r>
            <a:br>
              <a:rPr kumimoji="1" lang="en-US" altLang="ja-JP" sz="2400" dirty="0"/>
            </a:br>
            <a:r>
              <a:rPr kumimoji="1" lang="ja-JP" altLang="en-US" sz="2400" dirty="0"/>
              <a:t>言葉がすぐに思い浮かばない特性から、電話応対に不安を感じます。</a:t>
            </a:r>
            <a:br>
              <a:rPr kumimoji="1" lang="en-US" altLang="ja-JP" sz="2400" dirty="0"/>
            </a:br>
            <a:r>
              <a:rPr kumimoji="1" lang="ja-JP" altLang="en-US" sz="2400" dirty="0"/>
              <a:t>「苦手なことはやらない」という社内のルールがあり、苦手だと伝えています。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メール、チャットの使用</a:t>
            </a:r>
            <a:br>
              <a:rPr kumimoji="1" lang="en-US" altLang="ja-JP" sz="3200" dirty="0"/>
            </a:br>
            <a:r>
              <a:rPr kumimoji="1" lang="ja-JP" altLang="en-US" sz="2400" dirty="0"/>
              <a:t>お客様とのコミュニケーションはメール、</a:t>
            </a:r>
            <a:br>
              <a:rPr kumimoji="1" lang="en-US" altLang="ja-JP" sz="2400" dirty="0"/>
            </a:br>
            <a:r>
              <a:rPr kumimoji="1" lang="ja-JP" altLang="en-US" sz="2400" dirty="0"/>
              <a:t>社内のコミュニケーションはチャットを使うことが多いです。</a:t>
            </a:r>
            <a:br>
              <a:rPr kumimoji="1" lang="en-US" altLang="ja-JP" sz="2400" dirty="0"/>
            </a:br>
            <a:r>
              <a:rPr kumimoji="1" lang="ja-JP" altLang="en-US" sz="2400" dirty="0"/>
              <a:t>口頭で話すより緊張感が少なく、コミュニケーションの負担が減っています。</a:t>
            </a:r>
            <a:endParaRPr kumimoji="1"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1910" y="1477053"/>
            <a:ext cx="7037590" cy="523220"/>
          </a:xfrm>
          <a:prstGeom prst="rect">
            <a:avLst/>
          </a:prstGeom>
          <a:solidFill>
            <a:srgbClr val="009A1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配慮ポイント、働きやすいと感じている点　（</a:t>
            </a:r>
            <a:r>
              <a:rPr kumimoji="1" lang="en-US" altLang="ja-JP" sz="2800" dirty="0">
                <a:solidFill>
                  <a:schemeClr val="bg1"/>
                </a:solidFill>
              </a:rPr>
              <a:t>1</a:t>
            </a:r>
            <a:r>
              <a:rPr kumimoji="1" lang="ja-JP" altLang="en-US" sz="2800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9382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奥進システムでの働き方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3580" y="2232727"/>
            <a:ext cx="112255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定期的な面談の実施</a:t>
            </a:r>
            <a:br>
              <a:rPr kumimoji="1" lang="en-US" altLang="ja-JP" sz="3200" dirty="0"/>
            </a:br>
            <a:r>
              <a:rPr kumimoji="1" lang="ja-JP" altLang="en-US" sz="2400" dirty="0"/>
              <a:t>雑談が苦手なので、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人で話し合える時間を作っていただけることがありがたいです。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日報のコメント返信</a:t>
            </a:r>
            <a:br>
              <a:rPr kumimoji="1" lang="en-US" altLang="ja-JP" sz="2400" dirty="0"/>
            </a:br>
            <a:r>
              <a:rPr kumimoji="1" lang="ja-JP" altLang="en-US" sz="2400" dirty="0"/>
              <a:t>日報には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日の感想を書いていて、その感想へ必ずコメントをいただく仕組み</a:t>
            </a:r>
            <a:br>
              <a:rPr kumimoji="1" lang="en-US" altLang="ja-JP" sz="2400" dirty="0"/>
            </a:br>
            <a:r>
              <a:rPr kumimoji="1" lang="ja-JP" altLang="en-US" sz="2400" dirty="0"/>
              <a:t>自分のことを見てくれているという安心感があります。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代表をはじめ、周りの社員の皆様の雰囲気</a:t>
            </a:r>
            <a:br>
              <a:rPr kumimoji="1" lang="en-US" altLang="ja-JP" sz="3200" dirty="0"/>
            </a:br>
            <a:r>
              <a:rPr kumimoji="1" lang="ja-JP" altLang="en-US" sz="2400" dirty="0"/>
              <a:t>面談・日報といった、しんどいことを伝えられる場がある</a:t>
            </a:r>
            <a:br>
              <a:rPr kumimoji="1" lang="en-US" altLang="ja-JP" sz="2400" dirty="0"/>
            </a:br>
            <a:r>
              <a:rPr kumimoji="1" lang="ja-JP" altLang="en-US" sz="2400" dirty="0"/>
              <a:t>なんでも言いやすい雰囲気をつくっていただいています。</a:t>
            </a:r>
            <a:endParaRPr kumimoji="1"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1910" y="1477053"/>
            <a:ext cx="7037590" cy="523220"/>
          </a:xfrm>
          <a:prstGeom prst="rect">
            <a:avLst/>
          </a:prstGeom>
          <a:solidFill>
            <a:srgbClr val="009A1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配慮ポイント、働きやすいと感じている点　（</a:t>
            </a:r>
            <a:r>
              <a:rPr kumimoji="1" lang="en-US" altLang="ja-JP" sz="2800" dirty="0">
                <a:solidFill>
                  <a:schemeClr val="bg1"/>
                </a:solidFill>
              </a:rPr>
              <a:t>2</a:t>
            </a:r>
            <a:r>
              <a:rPr kumimoji="1" lang="ja-JP" altLang="en-US" sz="2800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65028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1206500"/>
          </a:xfrm>
          <a:prstGeom prst="rect">
            <a:avLst/>
          </a:prstGeom>
          <a:solidFill>
            <a:srgbClr val="EE6C6C"/>
          </a:solidFill>
          <a:ln>
            <a:solidFill>
              <a:srgbClr val="B01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27" y="0"/>
            <a:ext cx="10515600" cy="1325562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奥進システムでの働き方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1910" y="1477053"/>
            <a:ext cx="7037590" cy="523220"/>
          </a:xfrm>
          <a:prstGeom prst="rect">
            <a:avLst/>
          </a:prstGeom>
          <a:solidFill>
            <a:srgbClr val="009A1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その他、仕事以外のことでお伝えしていること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5180" y="2347027"/>
            <a:ext cx="106468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人と関わる機会が少なかった後遺症</a:t>
            </a:r>
            <a:br>
              <a:rPr kumimoji="1" lang="en-US" altLang="ja-JP" sz="2400" dirty="0"/>
            </a:br>
            <a:r>
              <a:rPr kumimoji="1" lang="ja-JP" altLang="en-US" sz="2400" dirty="0"/>
              <a:t>世間でいう「普通」のふるまい方、コミュニケーションの取り方をあまり知らない</a:t>
            </a:r>
            <a:br>
              <a:rPr kumimoji="1" lang="en-US" altLang="ja-JP" sz="2400" dirty="0"/>
            </a:br>
            <a:r>
              <a:rPr kumimoji="1" lang="en-US" altLang="ja-JP" sz="2400" dirty="0"/>
              <a:t>…</a:t>
            </a:r>
            <a:r>
              <a:rPr kumimoji="1" lang="ja-JP" altLang="en-US" sz="2400" dirty="0"/>
              <a:t>けれど人と関わることは好きなので、お話しできると喜びます。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言葉が出にくく、なかなか話し出さないことがありますが、気にしないでください。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仕事の途中泣いていることがたまにありますが、気にしないでください。</a:t>
            </a:r>
            <a:endParaRPr kumimoji="1" lang="en-US" altLang="ja-JP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1910" y="5339663"/>
            <a:ext cx="1005090" cy="523220"/>
          </a:xfrm>
          <a:prstGeom prst="rect">
            <a:avLst/>
          </a:prstGeom>
          <a:solidFill>
            <a:srgbClr val="009A1A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趣味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5180" y="5994400"/>
            <a:ext cx="264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歌うこと、踊ること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16300" y="6046148"/>
            <a:ext cx="836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仕事帰りにはよくカラオケに行きます。趣味があるから働けています。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395637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763</Words>
  <Application>Microsoft Office PowerPoint</Application>
  <PresentationFormat>ワイド画面</PresentationFormat>
  <Paragraphs>85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Meiryo UI</vt:lpstr>
      <vt:lpstr>Arial</vt:lpstr>
      <vt:lpstr>Calibri</vt:lpstr>
      <vt:lpstr>Calibri Light</vt:lpstr>
      <vt:lpstr>Wingdings 2</vt:lpstr>
      <vt:lpstr>HDOfficeLightV0</vt:lpstr>
      <vt:lpstr>Withコロナ時代における障害者雇用 ～精神障害者の安定した職場づくり～ ◆当事者の視点から◆</vt:lpstr>
      <vt:lpstr>自己紹介</vt:lpstr>
      <vt:lpstr>診断名</vt:lpstr>
      <vt:lpstr>これまでの歩み</vt:lpstr>
      <vt:lpstr>これまでの歩み</vt:lpstr>
      <vt:lpstr>これまでの歩み</vt:lpstr>
      <vt:lpstr>奥進システムでの働き方</vt:lpstr>
      <vt:lpstr>奥進システムでの働き方</vt:lpstr>
      <vt:lpstr>奥進システムでの働き方</vt:lpstr>
      <vt:lpstr>最後に、コロナ禍で思うこと</vt:lpstr>
      <vt:lpstr>最後に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2019-04-09T01:29:42Z</dcterms:created>
  <dcterms:modified xsi:type="dcterms:W3CDTF">2020-11-26T05:48:03Z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